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65" r:id="rId6"/>
    <p:sldId id="266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70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>
        <p:scale>
          <a:sx n="100" d="100"/>
          <a:sy n="100" d="100"/>
        </p:scale>
        <p:origin x="364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13.12.2023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13.12.2023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13.12.2023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800" dirty="0"/>
              <a:t>Система автоматического управления приводами инвалидной коляски с расширенными функциональными возможностями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/>
              <a:t>Калашников Д.А.</a:t>
            </a:r>
          </a:p>
        </p:txBody>
      </p:sp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C645D-B29A-825D-B8D8-9DBD7308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68" y="1373881"/>
            <a:ext cx="3711465" cy="2575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78E619-47B6-2862-AB86-8FA5FE15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1352560"/>
            <a:ext cx="3881550" cy="25758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82EB75-7467-DF36-0B7F-F83BA2085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402" y="1145164"/>
            <a:ext cx="3726715" cy="2804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</p:spTree>
    <p:extLst>
      <p:ext uri="{BB962C8B-B14F-4D97-AF65-F5344CB8AC3E}">
        <p14:creationId xmlns:p14="http://schemas.microsoft.com/office/powerpoint/2010/main" val="95377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41A5F-760D-3ACA-66BD-960E5CF3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6" y="1259523"/>
            <a:ext cx="5190498" cy="3547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91972" y="4859813"/>
            <a:ext cx="542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идеальной одноканальной САУ с настроенным ПИД-регулятором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5746752" y="5480901"/>
            <a:ext cx="622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после настройки нечеткого регулятора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993FC1-2031-5FF7-2C41-740D69DB4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2"/>
          <a:stretch/>
        </p:blipFill>
        <p:spPr bwMode="auto">
          <a:xfrm>
            <a:off x="5694997" y="997595"/>
            <a:ext cx="6014403" cy="448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555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/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/>
                        <m:t>𝐻</m:t>
                      </m:r>
                      <m:r>
                        <a:rPr lang="ru-RU" sz="1600" i="1"/>
                        <m:t>=</m:t>
                      </m:r>
                      <m:d>
                        <m:dPr>
                          <m:ctrlPr>
                            <a:rPr lang="ru-RU" sz="16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/>
                              </m:ctrlPr>
                            </m:mPr>
                            <m:mr>
                              <m:e>
                                <m:r>
                                  <a:rPr lang="ru-RU" sz="1600" i="1"/>
                                  <m:t>0.0013</m:t>
                                </m:r>
                              </m:e>
                              <m:e>
                                <m:r>
                                  <a:rPr lang="ru-RU" sz="1600" i="1"/>
                                  <m:t>0.928</m:t>
                                </m:r>
                              </m:e>
                              <m:e>
                                <m:r>
                                  <a:rPr lang="ru-RU" sz="16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/>
                                  <m:t>7.8∗</m:t>
                                </m:r>
                                <m:sSup>
                                  <m:sSupPr>
                                    <m:ctrlPr>
                                      <a:rPr lang="ru-RU" sz="1600" i="1"/>
                                    </m:ctrlPr>
                                  </m:sSupPr>
                                  <m:e>
                                    <m:r>
                                      <a:rPr lang="ru-RU" sz="1600" i="1"/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600" i="1"/>
                                      <m:t>−8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600" i="1"/>
                                  <m:t>0.063</m:t>
                                </m:r>
                              </m:e>
                              <m:e>
                                <m:r>
                                  <a:rPr lang="ru-RU" sz="16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/>
                                  <m:t>0</m:t>
                                </m:r>
                              </m:e>
                              <m:e>
                                <m:r>
                                  <a:rPr lang="ru-RU" sz="1600" i="1"/>
                                  <m:t>0.0013</m:t>
                                </m:r>
                              </m:e>
                              <m:e>
                                <m:r>
                                  <a:rPr lang="ru-RU" sz="1600" i="1"/>
                                  <m:t>0.928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BC61FB-4DB7-5016-E677-F88E5FDAC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92" y="2445949"/>
            <a:ext cx="4535119" cy="286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C25694-A25B-9DE8-9295-DB45D0C2B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90" y="1009015"/>
            <a:ext cx="3310085" cy="2522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91194E-FFD8-F4A8-16EE-8DA433FA8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957" y="743585"/>
            <a:ext cx="3728085" cy="26854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777DE56-7A66-1344-C5AB-97187514F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388" y="4015829"/>
            <a:ext cx="3087126" cy="2458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078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5C291F-F219-A484-A2C6-8970D884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48" y="1359494"/>
            <a:ext cx="3385503" cy="27015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88556C-AE54-53C8-0557-DCD1953B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77" y="1223152"/>
            <a:ext cx="3573124" cy="29742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BFC55B-1FD2-49FF-AAC1-AFEEED921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13" y="1243984"/>
            <a:ext cx="3246187" cy="28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7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8CDB3F-E7FB-7375-20F0-06DA902D1028}"/>
                  </a:ext>
                </a:extLst>
              </p:cNvPr>
              <p:cNvSpPr txBox="1"/>
              <p:nvPr/>
            </p:nvSpPr>
            <p:spPr>
              <a:xfrm>
                <a:off x="0" y="922710"/>
                <a:ext cx="3538854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/>
                        <m:t>𝐻</m:t>
                      </m:r>
                      <m:r>
                        <a:rPr lang="ru-RU" sz="1400" i="1"/>
                        <m:t>=</m:t>
                      </m:r>
                      <m:d>
                        <m:dPr>
                          <m:ctrlPr>
                            <a:rPr lang="ru-RU" sz="14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/>
                              </m:ctrlPr>
                            </m:mPr>
                            <m:mr>
                              <m:e>
                                <m:r>
                                  <a:rPr lang="ru-RU" sz="1400" i="1"/>
                                  <m:t>0.001</m:t>
                                </m:r>
                              </m:e>
                              <m:e>
                                <m:r>
                                  <a:rPr lang="ru-RU" sz="1400" i="1"/>
                                  <m:t>4.22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/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/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u-RU" sz="1400" i="1"/>
                                        <m:t>      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ru-RU" sz="1400" i="1"/>
                                  <m:t>1.3∗</m:t>
                                </m:r>
                                <m:sSup>
                                  <m:sSupPr>
                                    <m:ctrlPr>
                                      <a:rPr lang="ru-RU" sz="1400" i="1"/>
                                    </m:ctrlPr>
                                  </m:sSupPr>
                                  <m:e>
                                    <m:r>
                                      <a:rPr lang="ru-RU" sz="1400" i="1"/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400" i="1"/>
                                      <m:t>−6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400" i="1"/>
                                  <m:t>0.138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/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/>
                                        <m:t>75.6</m:t>
                                      </m:r>
                                    </m:e>
                                    <m:e>
                                      <m:r>
                                        <a:rPr lang="ru-RU" sz="1400" i="1"/>
                                        <m:t>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/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/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/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/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/>
                                        <m:t>0.001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/>
                                        <m:t>1.3∗</m:t>
                                      </m:r>
                                      <m:sSup>
                                        <m:sSupPr>
                                          <m:ctrlPr>
                                            <a:rPr lang="ru-RU" sz="1400" i="1"/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/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ru-RU" sz="1400" i="1"/>
                                            <m:t>−6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/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/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/>
                                              <m:t>4.22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/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/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/>
                                              <m:t>0.138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/>
                                              <m:t>75.6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8CDB3F-E7FB-7375-20F0-06DA902D1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2710"/>
                <a:ext cx="3538854" cy="804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F3257C-9B4B-887D-D005-A26F74313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" y="2711216"/>
            <a:ext cx="3870147" cy="2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AA95D1-A86B-045F-C190-C79EC36767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94" y="785951"/>
            <a:ext cx="3587115" cy="274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224504-8996-70A8-C6D5-BBF51F80C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129"/>
          <a:stretch/>
        </p:blipFill>
        <p:spPr bwMode="auto">
          <a:xfrm>
            <a:off x="8000789" y="1030704"/>
            <a:ext cx="3283161" cy="2376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83E4932-8585-B1DD-59FB-12B588AEB3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26"/>
          <a:stretch/>
        </p:blipFill>
        <p:spPr bwMode="auto">
          <a:xfrm>
            <a:off x="4169088" y="3974806"/>
            <a:ext cx="3425512" cy="2746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248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9BEFE-AA88-EEED-D8B5-F5D2A71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r>
              <a:rPr lang="ru-RU" sz="3600" dirty="0"/>
              <a:t>Функциональная схема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94FADF-D1A1-ADFA-FC9D-30EFA849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004BF5-0426-33AD-7283-7200E9324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9" b="3379"/>
          <a:stretch/>
        </p:blipFill>
        <p:spPr bwMode="auto">
          <a:xfrm>
            <a:off x="2211163" y="582924"/>
            <a:ext cx="7947474" cy="4350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3B03BB-19EE-B3D9-49C5-6978BBBE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04" y="4878376"/>
            <a:ext cx="6462396" cy="18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84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017EF6-AB77-AB79-1D7C-A12EE0B0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44716D-3A6D-2364-EA9F-4E72323EB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37" y="419417"/>
            <a:ext cx="6404521" cy="623220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A0AFE6B-9495-42AD-1575-31F57C3F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Структурная схема многоканальной САУ</a:t>
            </a:r>
          </a:p>
        </p:txBody>
      </p:sp>
    </p:spTree>
    <p:extLst>
      <p:ext uri="{BB962C8B-B14F-4D97-AF65-F5344CB8AC3E}">
        <p14:creationId xmlns:p14="http://schemas.microsoft.com/office/powerpoint/2010/main" val="171026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/>
              <p:nvPr/>
            </p:nvSpPr>
            <p:spPr>
              <a:xfrm>
                <a:off x="8836626" y="4650113"/>
                <a:ext cx="3437924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/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/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600" i="1"/>
                                  </m:ctrlPr>
                                </m:sSubPr>
                                <m:e>
                                  <m:r>
                                    <a:rPr lang="ru-RU" sz="1600" i="1"/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/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/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/>
                                      </m:ctrlPr>
                                    </m:sSubPr>
                                    <m:e>
                                      <m:r>
                                        <a:rPr lang="ru-RU" sz="1600" i="1"/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/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/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/>
                                  </m:ctrlPr>
                                </m:sSubPr>
                                <m:e>
                                  <m:r>
                                    <a:rPr lang="ru-RU" sz="1600" i="1"/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/>
                                    <m:t>𝑑𝑙</m:t>
                                  </m:r>
                                </m:sub>
                              </m:sSub>
                              <m:r>
                                <a:rPr lang="ru-RU" sz="1600" i="1"/>
                                <m:t>−0.5</m:t>
                              </m:r>
                              <m:r>
                                <a:rPr lang="en-US" sz="1600" i="1"/>
                                <m:t>𝑚𝑔</m:t>
                              </m:r>
                              <m:r>
                                <a:rPr lang="ru-RU" sz="1600" i="1"/>
                                <m:t>∗</m:t>
                              </m:r>
                              <m:r>
                                <a:rPr lang="ru-RU" sz="1600" i="1"/>
                                <m:t>𝛿</m:t>
                              </m:r>
                              <m:r>
                                <a:rPr lang="ru-RU" sz="1600" i="1"/>
                                <m:t>−0.5</m:t>
                              </m:r>
                              <m:r>
                                <a:rPr lang="en-US" sz="1600" i="1"/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/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/>
                                      </m:ctrlPr>
                                    </m:sSubPr>
                                    <m:e>
                                      <m:r>
                                        <a:rPr lang="ru-RU" sz="1600" i="1"/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/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/>
                                <m:t>r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600" i="1"/>
                                  </m:ctrlPr>
                                </m:sSubPr>
                                <m:e>
                                  <m:r>
                                    <a:rPr lang="ru-RU" sz="1600" i="1"/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/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/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/>
                                      </m:ctrlPr>
                                    </m:sSubPr>
                                    <m:e>
                                      <m:r>
                                        <a:rPr lang="ru-RU" sz="1600" i="1"/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/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/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/>
                                  </m:ctrlPr>
                                </m:sSubPr>
                                <m:e>
                                  <m:r>
                                    <a:rPr lang="ru-RU" sz="1600" i="1"/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/>
                                    <m:t>𝑑𝑟</m:t>
                                  </m:r>
                                </m:sub>
                              </m:sSub>
                              <m:r>
                                <a:rPr lang="ru-RU" sz="1600" i="1"/>
                                <m:t>−0.5</m:t>
                              </m:r>
                              <m:r>
                                <a:rPr lang="en-US" sz="1600" i="1"/>
                                <m:t>𝑚𝑔</m:t>
                              </m:r>
                              <m:r>
                                <a:rPr lang="ru-RU" sz="1600" i="1"/>
                                <m:t>∗</m:t>
                              </m:r>
                              <m:r>
                                <a:rPr lang="ru-RU" sz="1600" i="1"/>
                                <m:t>𝛿</m:t>
                              </m:r>
                              <m:r>
                                <a:rPr lang="ru-RU" sz="1600" i="1"/>
                                <m:t>−0.5</m:t>
                              </m:r>
                              <m:r>
                                <a:rPr lang="en-US" sz="1600" i="1"/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/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/>
                                      </m:ctrlPr>
                                    </m:sSubPr>
                                    <m:e>
                                      <m:r>
                                        <a:rPr lang="ru-RU" sz="1600" i="1"/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/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/>
                                <m:t>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626" y="4650113"/>
                <a:ext cx="3437924" cy="549253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9334500" y="5170912"/>
            <a:ext cx="2940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D5087C-6D60-F33F-58CB-5D057C64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637807"/>
            <a:ext cx="4217586" cy="35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311150" y="4621659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Схема формирования траектории робота с дифференциальным приводом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/>
              <p:nvPr/>
            </p:nvSpPr>
            <p:spPr>
              <a:xfrm>
                <a:off x="3914775" y="1084918"/>
                <a:ext cx="6162969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/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/>
                                    </m:ctrlPr>
                                  </m:sSupPr>
                                  <m:e>
                                    <m:r>
                                      <a:rPr lang="ru-RU" sz="1600" i="1"/>
                                      <m:t>𝑥</m:t>
                                    </m:r>
                                  </m:e>
                                  <m:sup>
                                    <m:r>
                                      <a:rPr lang="ru-RU" sz="1600" i="1"/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/>
                                    </m:ctrlPr>
                                  </m:sSupPr>
                                  <m:e>
                                    <m:r>
                                      <a:rPr lang="ru-RU" sz="1600" i="1"/>
                                      <m:t>𝑦</m:t>
                                    </m:r>
                                  </m:e>
                                  <m:sup>
                                    <m:r>
                                      <a:rPr lang="ru-RU" sz="1600" i="1"/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/>
                                    </m:ctrlPr>
                                  </m:sSupPr>
                                  <m:e>
                                    <m:r>
                                      <a:rPr lang="ru-RU" sz="1600" i="1"/>
                                      <m:t>𝜃</m:t>
                                    </m:r>
                                  </m:e>
                                  <m:sup>
                                    <m:r>
                                      <a:rPr lang="ru-RU" sz="1600" i="1"/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ru-RU" sz="1600" i="1"/>
                        <m:t>=</m:t>
                      </m:r>
                      <m:d>
                        <m:dPr>
                          <m:ctrlPr>
                            <a:rPr lang="ru-RU" sz="16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/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/>
                                    </m:ctrlPr>
                                  </m:funcPr>
                                  <m:fName>
                                    <m:r>
                                      <a:rPr lang="ru-RU" sz="1600" i="1"/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/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/>
                                        </m:ctrlPr>
                                      </m:dPr>
                                      <m:e>
                                        <m:r>
                                          <a:rPr lang="ru-RU" sz="1600" i="1"/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/>
                                          <m:t>Δ</m:t>
                                        </m:r>
                                        <m:r>
                                          <a:rPr lang="ru-RU" sz="1600" i="1"/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/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/>
                                    </m:ctrlPr>
                                  </m:dPr>
                                  <m:e>
                                    <m:r>
                                      <a:rPr lang="en-US" sz="1600" i="1"/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/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/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/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/>
                                  <m:t>−</m:t>
                                </m:r>
                                <m:func>
                                  <m:funcPr>
                                    <m:ctrlPr>
                                      <a:rPr lang="ru-RU" sz="1600" i="1"/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/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/>
                                        </m:ctrlPr>
                                      </m:dPr>
                                      <m:e>
                                        <m:r>
                                          <a:rPr lang="ru-RU" sz="1600" i="1"/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/>
                                          <m:t>Δ</m:t>
                                        </m:r>
                                        <m:r>
                                          <a:rPr lang="ru-RU" sz="1600" i="1"/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/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/>
                                    </m:ctrlPr>
                                  </m:dPr>
                                  <m:e>
                                    <m:r>
                                      <a:rPr lang="en-US" sz="1600" i="1"/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/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/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/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/>
                                  <m:t>+</m:t>
                                </m:r>
                                <m:r>
                                  <a:rPr lang="en-US" sz="1600" i="1"/>
                                  <m:t>𝑥</m:t>
                                </m:r>
                                <m:r>
                                  <a:rPr lang="ru-RU" sz="1600" i="1"/>
                                  <m:t>−</m:t>
                                </m:r>
                                <m:r>
                                  <a:rPr lang="en-US" sz="1600" i="1"/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/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/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/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/>
                                    </m:ctrlPr>
                                  </m:funcPr>
                                  <m:fName>
                                    <m:r>
                                      <a:rPr lang="ru-RU" sz="1600" i="1"/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/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/>
                                        </m:ctrlPr>
                                      </m:dPr>
                                      <m:e>
                                        <m:r>
                                          <a:rPr lang="ru-RU" sz="1600" i="1"/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/>
                                          <m:t>Δ</m:t>
                                        </m:r>
                                        <m:r>
                                          <a:rPr lang="ru-RU" sz="1600" i="1"/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/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/>
                                    </m:ctrlPr>
                                  </m:dPr>
                                  <m:e>
                                    <m:r>
                                      <a:rPr lang="en-US" sz="1600" i="1"/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/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/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/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/>
                                  <m:t>+</m:t>
                                </m:r>
                                <m:func>
                                  <m:funcPr>
                                    <m:ctrlPr>
                                      <a:rPr lang="ru-RU" sz="1600" i="1"/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/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/>
                                        </m:ctrlPr>
                                      </m:dPr>
                                      <m:e>
                                        <m:r>
                                          <a:rPr lang="ru-RU" sz="1600" i="1"/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/>
                                          <m:t>Δ</m:t>
                                        </m:r>
                                        <m:r>
                                          <a:rPr lang="ru-RU" sz="1600" i="1"/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d>
                                  <m:dPr>
                                    <m:ctrlPr>
                                      <a:rPr lang="ru-RU" sz="1600" i="1"/>
                                    </m:ctrlPr>
                                  </m:dPr>
                                  <m:e>
                                    <m:r>
                                      <a:rPr lang="en-US" sz="1600" i="1"/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/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/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/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/>
                                  <m:t>+</m:t>
                                </m:r>
                                <m:r>
                                  <a:rPr lang="en-US" sz="1600" i="1"/>
                                  <m:t>𝑦</m:t>
                                </m:r>
                                <m:r>
                                  <a:rPr lang="ru-RU" sz="1600" i="1"/>
                                  <m:t>+</m:t>
                                </m:r>
                                <m:r>
                                  <a:rPr lang="en-US" sz="1600" i="1"/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/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/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/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600" i="1"/>
                                  <m:t>𝜃</m:t>
                                </m:r>
                                <m:r>
                                  <a:rPr lang="ru-RU" sz="1600" i="1"/>
                                  <m:t>+</m:t>
                                </m:r>
                                <m:r>
                                  <a:rPr lang="ru-RU" sz="1600" i="1"/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/>
                                  <m:t>Δ</m:t>
                                </m:r>
                                <m:r>
                                  <a:rPr lang="ru-RU" sz="1600" i="1"/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775" y="1084918"/>
                <a:ext cx="6162969" cy="792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3914775" y="2133600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/>
              <p:nvPr/>
            </p:nvSpPr>
            <p:spPr>
              <a:xfrm>
                <a:off x="4139977" y="2724534"/>
                <a:ext cx="6268191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/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/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1600" b="1" i="1"/>
                                  </m:ctrlPr>
                                </m:dPr>
                                <m:e>
                                  <m:r>
                                    <a:rPr lang="en-US" sz="1600" i="1"/>
                                    <m:t>𝑥</m:t>
                                  </m:r>
                                  <m:r>
                                    <a:rPr lang="ru-RU" sz="1600" i="1"/>
                                    <m:t>’−</m:t>
                                  </m:r>
                                  <m:r>
                                    <a:rPr lang="ru-RU" sz="1600" i="1"/>
                                    <m:t>𝑥</m:t>
                                  </m:r>
                                </m:e>
                              </m:d>
                              <m:r>
                                <a:rPr lang="ru-RU" sz="1600" b="1" i="1"/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/>
                                  </m:ctrlPr>
                                </m:funcPr>
                                <m:fName>
                                  <m:r>
                                    <a:rPr lang="ru-RU" sz="1600" i="1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/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/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/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/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/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/>
                                        <m:t>−</m:t>
                                      </m:r>
                                      <m:r>
                                        <a:rPr lang="ru-RU" sz="1600" i="1"/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/>
                                <m:t>∗</m:t>
                              </m:r>
                              <m:d>
                                <m:dPr>
                                  <m:ctrlPr>
                                    <a:rPr lang="ru-RU" sz="1600" i="1"/>
                                  </m:ctrlPr>
                                </m:dPr>
                                <m:e>
                                  <m:r>
                                    <a:rPr lang="en-US" sz="1600" i="1"/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/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/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/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/>
                                <m:t>−</m:t>
                              </m:r>
                              <m:func>
                                <m:funcPr>
                                  <m:ctrlPr>
                                    <a:rPr lang="ru-RU" sz="1600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/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/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/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/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/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/>
                                        <m:t>−</m:t>
                                      </m:r>
                                      <m:r>
                                        <a:rPr lang="ru-RU" sz="1600" i="1"/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/>
                                <m:t>∗</m:t>
                              </m:r>
                              <m:d>
                                <m:dPr>
                                  <m:ctrlPr>
                                    <a:rPr lang="ru-RU" sz="1600" i="1"/>
                                  </m:ctrlPr>
                                </m:dPr>
                                <m:e>
                                  <m:r>
                                    <a:rPr lang="en-US" sz="1600" i="1"/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/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/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/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/>
                                <m:t>−</m:t>
                              </m:r>
                              <m:r>
                                <a:rPr lang="en-US" sz="1600" i="1"/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/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/>
                                    <m:t>𝜃</m:t>
                                  </m:r>
                                </m:e>
                              </m:func>
                            </m:e>
                            <m:e>
                              <m:d>
                                <m:dPr>
                                  <m:ctrlPr>
                                    <a:rPr lang="ru-RU" sz="1600" b="1" i="1"/>
                                  </m:ctrlPr>
                                </m:dPr>
                                <m:e>
                                  <m:r>
                                    <a:rPr lang="en-US" sz="1600" i="1"/>
                                    <m:t>𝑦</m:t>
                                  </m:r>
                                  <m:r>
                                    <a:rPr lang="ru-RU" sz="1600" i="1"/>
                                    <m:t>’−</m:t>
                                  </m:r>
                                  <m:r>
                                    <a:rPr lang="ru-RU" sz="1600" i="1"/>
                                    <m:t>𝑦</m:t>
                                  </m:r>
                                </m:e>
                              </m:d>
                              <m:r>
                                <a:rPr lang="ru-RU" sz="1600" b="1" i="1"/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/>
                                  </m:ctrlPr>
                                </m:funcPr>
                                <m:fName>
                                  <m:r>
                                    <a:rPr lang="ru-RU" sz="1600" i="1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/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/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/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/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/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/>
                                        <m:t>−</m:t>
                                      </m:r>
                                      <m:r>
                                        <a:rPr lang="ru-RU" sz="1600" i="1"/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/>
                                <m:t>∗</m:t>
                              </m:r>
                              <m:d>
                                <m:dPr>
                                  <m:ctrlPr>
                                    <a:rPr lang="ru-RU" sz="1600" i="1"/>
                                  </m:ctrlPr>
                                </m:dPr>
                                <m:e>
                                  <m:r>
                                    <a:rPr lang="en-US" sz="1600" i="1"/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/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/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/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/>
                                <m:t>+</m:t>
                              </m:r>
                              <m:func>
                                <m:funcPr>
                                  <m:ctrlPr>
                                    <a:rPr lang="ru-RU" sz="1600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/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/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/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/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/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/>
                                        <m:t>−</m:t>
                                      </m:r>
                                      <m:r>
                                        <a:rPr lang="ru-RU" sz="1600" i="1"/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ru-RU" sz="1600" i="1"/>
                                  </m:ctrlPr>
                                </m:dPr>
                                <m:e>
                                  <m:r>
                                    <a:rPr lang="en-US" sz="1600" i="1"/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/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/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/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/>
                                <m:t>+</m:t>
                              </m:r>
                              <m:r>
                                <a:rPr lang="en-US" sz="1600" i="1"/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/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i="1"/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77" y="2724534"/>
                <a:ext cx="6268191" cy="7861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/>
              <p:nvPr/>
            </p:nvSpPr>
            <p:spPr>
              <a:xfrm>
                <a:off x="4133513" y="3559898"/>
                <a:ext cx="4328749" cy="100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/>
                                <m:t>𝜔</m:t>
                              </m:r>
                              <m:r>
                                <a:rPr lang="ru-RU" sz="1400" i="1"/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/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/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/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/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/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/>
                                        <m:t>−</m:t>
                                      </m:r>
                                      <m:r>
                                        <a:rPr lang="ru-RU" sz="1400" i="1"/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/>
                                    <m:t>Δ</m:t>
                                  </m:r>
                                  <m:r>
                                    <a:rPr lang="ru-RU" sz="1400" i="1"/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1400" i="1"/>
                                <m:t>𝑅</m:t>
                              </m:r>
                              <m:r>
                                <a:rPr lang="ru-RU" sz="1400" i="1"/>
                                <m:t>=</m:t>
                              </m:r>
                              <m:f>
                                <m:fPr>
                                  <m:ctrlPr>
                                    <a:rPr lang="ru-RU" sz="1400" i="1"/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i="1"/>
                                      </m:ctrlPr>
                                    </m:dPr>
                                    <m:e>
                                      <m:r>
                                        <a:rPr lang="en-US" sz="1400" i="1"/>
                                        <m:t>𝑦</m:t>
                                      </m:r>
                                      <m:r>
                                        <a:rPr lang="ru-RU" sz="1400" i="1"/>
                                        <m:t>’−</m:t>
                                      </m:r>
                                      <m:r>
                                        <a:rPr lang="ru-RU" sz="1400" i="1"/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func>
                                    <m:funcPr>
                                      <m:ctrlPr>
                                        <a:rPr lang="ru-RU" sz="1400" i="1"/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/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/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/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/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/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/>
                                            <m:t>−</m:t>
                                          </m:r>
                                          <m:r>
                                            <a:rPr lang="ru-RU" sz="1400" i="1"/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/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/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/>
                                          </m:ctrlPr>
                                        </m:dPr>
                                        <m:e>
                                          <m:r>
                                            <a:rPr lang="en-US" sz="1400" i="1"/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/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ru-RU" sz="1400" i="1"/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/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/>
                                          </m:ctrlPr>
                                        </m:dPr>
                                        <m:e>
                                          <m:r>
                                            <a:rPr lang="en-US" sz="1400" i="1"/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/>
                                      </m:ctrlPr>
                                    </m:funcPr>
                                    <m:fName>
                                      <m:r>
                                        <a:rPr lang="ru-RU" sz="1400" i="1"/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/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/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/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/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/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/>
                                            <m:t>−</m:t>
                                          </m:r>
                                          <m:r>
                                            <a:rPr lang="ru-RU" sz="1400" i="1"/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/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ru-RU" sz="1400" i="1"/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/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/>
                                          </m:ctrlPr>
                                        </m:dPr>
                                        <m:e>
                                          <m:r>
                                            <a:rPr lang="ru-RU" sz="1400" i="1"/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13" y="3559898"/>
                <a:ext cx="4328749" cy="10096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/>
              <p:nvPr/>
            </p:nvSpPr>
            <p:spPr>
              <a:xfrm>
                <a:off x="3261276" y="4667387"/>
                <a:ext cx="5705152" cy="1075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/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/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/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/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/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/>
                                        <m:t>−</m:t>
                                      </m:r>
                                      <m:r>
                                        <a:rPr lang="ru-RU" sz="1400" i="1"/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/>
                                    <m:t>Δ</m:t>
                                  </m:r>
                                  <m:r>
                                    <a:rPr lang="ru-RU" sz="1400" i="1"/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/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/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/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/>
                                          </m:ctrlPr>
                                        </m:dPr>
                                        <m:e>
                                          <m:r>
                                            <a:rPr lang="en-US" sz="1400" i="1"/>
                                            <m:t>𝑦</m:t>
                                          </m:r>
                                          <m:r>
                                            <a:rPr lang="ru-RU" sz="1400" i="1"/>
                                            <m:t>’−</m:t>
                                          </m:r>
                                          <m:r>
                                            <a:rPr lang="ru-RU" sz="1400" i="1"/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/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/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/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/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/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/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/>
                                                <m:t>−</m:t>
                                              </m:r>
                                              <m:r>
                                                <a:rPr lang="ru-RU" sz="1400" i="1"/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/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/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/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/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/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/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/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/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/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/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/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/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/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/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/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/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/>
                                                <m:t>−</m:t>
                                              </m:r>
                                              <m:r>
                                                <a:rPr lang="ru-RU" sz="1400" i="1"/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/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/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/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/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/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ru-RU" sz="1400" b="1" i="1"/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1400" i="1"/>
                                      </m:ctrlPr>
                                    </m:fPr>
                                    <m:num>
                                      <m:r>
                                        <a:rPr lang="ru-RU" sz="1400" i="1"/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/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276" y="4667387"/>
                <a:ext cx="5705152" cy="1075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12E32-1548-2420-E8FE-2B3AC7F605D4}"/>
              </a:ext>
            </a:extLst>
          </p:cNvPr>
          <p:cNvSpPr txBox="1"/>
          <p:nvPr/>
        </p:nvSpPr>
        <p:spPr>
          <a:xfrm>
            <a:off x="3495675" y="5894339"/>
            <a:ext cx="5997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Полученные уравнения обратной кинематики </a:t>
            </a:r>
          </a:p>
          <a:p>
            <a:r>
              <a:rPr lang="ru-RU" sz="1600" dirty="0"/>
              <a:t>робота с дифференциальным приводом</a:t>
            </a:r>
          </a:p>
        </p:txBody>
      </p:sp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174" y="136525"/>
            <a:ext cx="9109075" cy="209550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093742"/>
            <a:ext cx="6514809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166687" y="4035293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Схема конструкции джойстика и проекции рабочей области на плоскость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Oxy</a:t>
            </a:r>
            <a:endParaRPr lang="ru-RU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54038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Найденный угол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  <a:endParaRPr lang="ru-RU" sz="1400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F6D97-40F8-8CC2-43C5-2DEA2302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6950" cy="1873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Заезд робота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B7E764-803C-E70E-07DA-23037C68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00BE87-9DF3-D585-912D-1D071434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87" y="723466"/>
            <a:ext cx="6596063" cy="541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28E932-36FD-A14D-AFA6-19B0856E7320}"/>
              </a:ext>
            </a:extLst>
          </p:cNvPr>
          <p:cNvSpPr txBox="1"/>
          <p:nvPr/>
        </p:nvSpPr>
        <p:spPr>
          <a:xfrm>
            <a:off x="4305300" y="631507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Алгоритм заезда робота в транспорт</a:t>
            </a:r>
          </a:p>
        </p:txBody>
      </p:sp>
    </p:spTree>
    <p:extLst>
      <p:ext uri="{BB962C8B-B14F-4D97-AF65-F5344CB8AC3E}">
        <p14:creationId xmlns:p14="http://schemas.microsoft.com/office/powerpoint/2010/main" val="137457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10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мире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61" y="1286429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только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15824-0060-3DEF-AA0F-58CE36A9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6250" cy="666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работы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DC3213-7634-85F8-79FF-9918BEDF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4E557F-B1CD-DA3B-D53B-5B02DF969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54" y="660717"/>
            <a:ext cx="6760845" cy="59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2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6" y="194187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7DA64635-E2C9-7AE3-ED50-94E37AA52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5650" y="53260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951BE9CA-1C58-FC1B-A7FE-E849F12DE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7332" y="5356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3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Observer </a:t>
            </a:r>
            <a:r>
              <a:rPr lang="ru-RU" sz="1600" b="1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5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Otto bork C1000 DS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</a:t>
                </a:r>
                <a:r>
                  <a:rPr lang="en-US" sz="1600" dirty="0"/>
                  <a:t> </a:t>
                </a:r>
                <a:r>
                  <a:rPr lang="ru-RU" sz="1600" dirty="0"/>
                  <a:t>своей разработки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7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Ortonica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Pulse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770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Ortonica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9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789" y="88622"/>
            <a:ext cx="7580179" cy="21891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709" y="4624664"/>
            <a:ext cx="10759932" cy="2096811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/>
              <a:t>Электроколяска которая позволит инвалиду свободно преодолевать лестницы, пандусы и бордюры, а также без проблем пользоваться общественным транспортом. Данная коляска также будет свободно входить в стандартный лифт. </a:t>
            </a:r>
          </a:p>
          <a:p>
            <a:r>
              <a:rPr lang="ru-RU" sz="2000" dirty="0"/>
              <a:t>Данная коляска будет иметь 3 режима работы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1. </a:t>
            </a:r>
            <a:r>
              <a:rPr lang="ru-RU" sz="2000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sz="2000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sz="2000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4C9F8B-721F-D2C5-2164-259C89B1F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"/>
          <a:stretch/>
        </p:blipFill>
        <p:spPr>
          <a:xfrm>
            <a:off x="2931978" y="412810"/>
            <a:ext cx="6221641" cy="410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100 кг;</a:t>
            </a:r>
          </a:p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Перерегулирование и статическая ошибка как САУ для одного канала привода, так и у САУ всего устройства должны равняться 0,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колебательность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 всех САУ должна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отстутствовать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2F97981F-034D-E68D-08E0-EEA96CAD3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00" y="62103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079CB-4983-66E9-1A8E-4470F941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5944"/>
            <a:ext cx="10515600" cy="33855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Подбор электроприводов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2872D8-315C-1E4C-F9D7-FE205D34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2486E-8DCD-F1A2-8BAF-4FFE1621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71" y="621413"/>
            <a:ext cx="3608370" cy="2416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31175-6314-376E-818C-63D39C8F5F2E}"/>
              </a:ext>
            </a:extLst>
          </p:cNvPr>
          <p:cNvSpPr txBox="1"/>
          <p:nvPr/>
        </p:nvSpPr>
        <p:spPr>
          <a:xfrm>
            <a:off x="471948" y="2888840"/>
            <a:ext cx="28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</a:t>
            </a:r>
            <a:r>
              <a:rPr lang="en-US" sz="1600" dirty="0"/>
              <a:t> </a:t>
            </a:r>
            <a:r>
              <a:rPr lang="ru-RU" sz="1600" dirty="0"/>
              <a:t>прямолинейного режима езды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C9531-4033-BAB0-9E21-6187AD67A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3" b="6126"/>
          <a:stretch/>
        </p:blipFill>
        <p:spPr bwMode="auto">
          <a:xfrm>
            <a:off x="4320867" y="483184"/>
            <a:ext cx="1804219" cy="2031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F6146-968B-A820-74F9-1F11E3A5A318}"/>
              </a:ext>
            </a:extLst>
          </p:cNvPr>
          <p:cNvSpPr txBox="1"/>
          <p:nvPr/>
        </p:nvSpPr>
        <p:spPr>
          <a:xfrm>
            <a:off x="4320867" y="2844225"/>
            <a:ext cx="204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заезда на пандус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3BC149-2529-4FD9-F0BE-966D53036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24" y="543769"/>
            <a:ext cx="3602704" cy="2201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F414B-8EC2-0688-1819-4889B024E69E}"/>
              </a:ext>
            </a:extLst>
          </p:cNvPr>
          <p:cNvSpPr txBox="1"/>
          <p:nvPr/>
        </p:nvSpPr>
        <p:spPr>
          <a:xfrm>
            <a:off x="7085125" y="3038167"/>
            <a:ext cx="418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привода подъема шасси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/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/>
                          </m:ctrlPr>
                        </m:dPr>
                        <m:e>
                          <m:eqArr>
                            <m:eqArrPr>
                              <m:ctrlPr>
                                <a:rPr lang="ru-RU" i="1"/>
                              </m:ctrlPr>
                            </m:eqArrPr>
                            <m:e>
                              <m:r>
                                <a:rPr lang="en-US" i="1"/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</m:acc>
                              <m:r>
                                <a:rPr lang="ru-RU"/>
                                <m:t>=</m:t>
                              </m:r>
                              <m:r>
                                <a:rPr lang="ru-RU" i="1"/>
                                <m:t>𝐹𝑡𝑟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/>
                                  </m:ctrlPr>
                                </m:sSubPr>
                                <m:e>
                                  <m:r>
                                    <a:rPr lang="ru-RU" i="1"/>
                                    <m:t>𝐽</m:t>
                                  </m:r>
                                </m:e>
                                <m:sub>
                                  <m:r>
                                    <a:rPr lang="ru-RU" i="1"/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/>
                                  </m:ctrlPr>
                                </m:accPr>
                                <m:e>
                                  <m:r>
                                    <a:rPr lang="ru-RU" i="1"/>
                                    <m:t>𝜑</m:t>
                                  </m:r>
                                </m:e>
                              </m:acc>
                              <m:r>
                                <a:rPr lang="ru-RU" i="1"/>
                                <m:t>=</m:t>
                              </m:r>
                              <m:r>
                                <a:rPr lang="ru-RU" i="1"/>
                                <m:t>𝑀𝑑</m:t>
                              </m:r>
                              <m:r>
                                <a:rPr lang="ru-RU" i="1"/>
                                <m:t>−</m:t>
                              </m:r>
                              <m:r>
                                <a:rPr lang="ru-RU" i="1"/>
                                <m:t>𝑀𝑡𝑟𝑐</m:t>
                              </m:r>
                              <m:r>
                                <a:rPr lang="ru-RU" i="1"/>
                                <m:t>−</m:t>
                              </m:r>
                              <m:r>
                                <a:rPr lang="ru-RU" i="1"/>
                                <m:t>𝐹𝑡𝑟</m:t>
                              </m:r>
                              <m:r>
                                <a:rPr lang="ru-RU" i="1"/>
                                <m:t>∗</m:t>
                              </m:r>
                              <m:r>
                                <a:rPr lang="ru-RU" i="1"/>
                                <m:t>𝑅</m:t>
                              </m:r>
                              <m:r>
                                <a:rPr lang="ru-RU" i="1"/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180679D-7A11-1718-610E-D332F2A3C19F}"/>
              </a:ext>
            </a:extLst>
          </p:cNvPr>
          <p:cNvSpPr txBox="1"/>
          <p:nvPr/>
        </p:nvSpPr>
        <p:spPr>
          <a:xfrm>
            <a:off x="379271" y="4282932"/>
            <a:ext cx="6340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Системы дифференциальных уравнений динамики относительно центра колеса, из которых были найдены требуемые моменты силовой установки для режима прямолинейной езды и режима заезда на пандусы.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/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/>
                          </m:ctrlPr>
                        </m:dPr>
                        <m:e>
                          <m:eqArr>
                            <m:eqArrPr>
                              <m:ctrlPr>
                                <a:rPr lang="ru-RU" i="1"/>
                              </m:ctrlPr>
                            </m:eqArrPr>
                            <m:e>
                              <m:r>
                                <a:rPr lang="en-US" i="1"/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</m:acc>
                              <m:r>
                                <a:rPr lang="ru-RU"/>
                                <m:t>=</m:t>
                              </m:r>
                              <m:r>
                                <a:rPr lang="ru-RU" i="1"/>
                                <m:t>𝐹𝑡𝑟</m:t>
                              </m:r>
                              <m:r>
                                <a:rPr lang="ru-RU" i="1"/>
                                <m:t>−</m:t>
                              </m:r>
                              <m:r>
                                <a:rPr lang="ru-RU" i="1"/>
                                <m:t>𝑚𝑔𝑠𝑖𝑛</m:t>
                              </m:r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ru-RU" i="1"/>
                                    <m:t>𝑎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/>
                                  </m:ctrlPr>
                                </m:sSubPr>
                                <m:e>
                                  <m:r>
                                    <a:rPr lang="ru-RU" i="1"/>
                                    <m:t>𝐽</m:t>
                                  </m:r>
                                </m:e>
                                <m:sub>
                                  <m:r>
                                    <a:rPr lang="ru-RU" i="1"/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/>
                                  </m:ctrlPr>
                                </m:accPr>
                                <m:e>
                                  <m:r>
                                    <a:rPr lang="ru-RU" i="1"/>
                                    <m:t>𝜑</m:t>
                                  </m:r>
                                </m:e>
                              </m:acc>
                              <m:r>
                                <a:rPr lang="ru-RU" i="1"/>
                                <m:t>=</m:t>
                              </m:r>
                              <m:r>
                                <a:rPr lang="ru-RU" i="1"/>
                                <m:t>𝑀</m:t>
                              </m:r>
                              <m:r>
                                <a:rPr lang="ru-RU" i="1"/>
                                <m:t>−</m:t>
                              </m:r>
                              <m:r>
                                <a:rPr lang="ru-RU" i="1"/>
                                <m:t>𝑀𝑘</m:t>
                              </m:r>
                              <m:r>
                                <a:rPr lang="ru-RU" i="1"/>
                                <m:t>−</m:t>
                              </m:r>
                              <m:r>
                                <a:rPr lang="ru-RU" i="1"/>
                                <m:t>𝐹𝑡𝑟</m:t>
                              </m:r>
                              <m:r>
                                <a:rPr lang="ru-RU" i="1"/>
                                <m:t>∗</m:t>
                              </m:r>
                              <m:r>
                                <a:rPr lang="ru-RU" i="1"/>
                                <m:t>𝑅</m:t>
                              </m:r>
                              <m:r>
                                <a:rPr lang="ru-RU" i="1"/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blipFill>
                <a:blip r:embed="rId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/>
              <p:nvPr/>
            </p:nvSpPr>
            <p:spPr>
              <a:xfrm>
                <a:off x="7521677" y="3530857"/>
                <a:ext cx="208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/>
                        <m:t>𝑀𝑝</m:t>
                      </m:r>
                      <m:r>
                        <a:rPr lang="ru-RU" i="1"/>
                        <m:t>=0.25∗</m:t>
                      </m:r>
                      <m:r>
                        <a:rPr lang="en-US" i="1"/>
                        <m:t>𝑙</m:t>
                      </m:r>
                      <m:r>
                        <a:rPr lang="en-US" i="1"/>
                        <m:t>1∗</m:t>
                      </m:r>
                      <m:r>
                        <a:rPr lang="en-US" i="1"/>
                        <m:t>𝑚𝑔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677" y="3530857"/>
                <a:ext cx="2084289" cy="276999"/>
              </a:xfrm>
              <a:prstGeom prst="rect">
                <a:avLst/>
              </a:prstGeom>
              <a:blipFill>
                <a:blip r:embed="rId7"/>
                <a:stretch>
                  <a:fillRect l="-3509" r="-2339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194FCB-1091-43A2-CD4A-B8484A77FA3A}"/>
              </a:ext>
            </a:extLst>
          </p:cNvPr>
          <p:cNvSpPr txBox="1"/>
          <p:nvPr/>
        </p:nvSpPr>
        <p:spPr>
          <a:xfrm>
            <a:off x="7351581" y="3836376"/>
            <a:ext cx="31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Уравнение суммы моментов относительно края подъема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944BDB-C929-3A0A-75FF-6117C629C6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880"/>
          <a:stretch/>
        </p:blipFill>
        <p:spPr>
          <a:xfrm>
            <a:off x="838200" y="4932899"/>
            <a:ext cx="4355086" cy="17805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0458B1F-BC31-EEEE-9EF2-AD17300E77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416"/>
          <a:stretch/>
        </p:blipFill>
        <p:spPr>
          <a:xfrm>
            <a:off x="6998716" y="4449671"/>
            <a:ext cx="4919920" cy="17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5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Проектирование одноканальной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54768" y="1899928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629920" y="2468881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/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/>
                              </m:ctrlPr>
                            </m:eqArrPr>
                            <m:e>
                              <m:r>
                                <a:rPr lang="ru-RU" sz="1600" i="1"/>
                                <m:t>𝑈</m:t>
                              </m:r>
                              <m:r>
                                <a:rPr lang="ru-RU" sz="1600" i="1"/>
                                <m:t>(</m:t>
                              </m:r>
                              <m:r>
                                <a:rPr lang="ru-RU" sz="1600" i="1"/>
                                <m:t>𝑡</m:t>
                              </m:r>
                              <m:r>
                                <a:rPr lang="ru-RU" sz="1600" i="1"/>
                                <m:t>)=</m:t>
                              </m:r>
                              <m:sSub>
                                <m:sSubPr>
                                  <m:ctrlPr>
                                    <a:rPr lang="ru-RU" sz="1600" i="1"/>
                                  </m:ctrlPr>
                                </m:sSubPr>
                                <m:e>
                                  <m:r>
                                    <a:rPr lang="ru-RU" sz="1600" i="1"/>
                                    <m:t>𝑅</m:t>
                                  </m:r>
                                </m:e>
                                <m:sub>
                                  <m:r>
                                    <a:rPr lang="ru-RU" sz="1600" i="1"/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/>
                                  </m:ctrlPr>
                                </m:sSubPr>
                                <m:e>
                                  <m:r>
                                    <a:rPr lang="en-US" sz="1600" i="1"/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/>
                                    <m:t>я</m:t>
                                  </m:r>
                                </m:sub>
                              </m:sSub>
                              <m:r>
                                <a:rPr lang="ru-RU" sz="1600" i="1"/>
                                <m:t>+</m:t>
                              </m:r>
                              <m:r>
                                <a:rPr lang="ru-RU" sz="1600" i="1"/>
                                <m:t>𝜔</m:t>
                              </m:r>
                              <m:sSub>
                                <m:sSubPr>
                                  <m:ctrlPr>
                                    <a:rPr lang="ru-RU" sz="1600" i="1"/>
                                  </m:ctrlPr>
                                </m:sSubPr>
                                <m:e>
                                  <m:r>
                                    <a:rPr lang="ru-RU" sz="1600" i="1"/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/>
                                    <m:t>𝑒</m:t>
                                  </m:r>
                                </m:sub>
                              </m:sSub>
                              <m:r>
                                <a:rPr lang="ru-RU" sz="1600" i="1"/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/>
                                  </m:ctrlPr>
                                </m:sSubPr>
                                <m:e>
                                  <m:r>
                                    <a:rPr lang="ru-RU" sz="1600" i="1"/>
                                    <m:t>𝐿</m:t>
                                  </m:r>
                                </m:e>
                                <m:sub>
                                  <m:r>
                                    <a:rPr lang="ru-RU" sz="1600" i="1"/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ru-RU" sz="1600" i="1"/>
                                  </m:ctrlPr>
                                </m:fPr>
                                <m:num>
                                  <m:r>
                                    <a:rPr lang="en-US" sz="1600" i="1"/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600" i="1"/>
                                      </m:ctrlPr>
                                    </m:sSubPr>
                                    <m:e>
                                      <m:r>
                                        <a:rPr lang="en-US" sz="1600" i="1"/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ru-RU" sz="1600" i="1"/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600" i="1"/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lang="ru-RU" sz="1600" i="1"/>
                                  </m:ctrlPr>
                                </m:dPr>
                                <m:e>
                                  <m:r>
                                    <a:rPr lang="en-US" sz="1600" i="1"/>
                                    <m:t>𝐽</m:t>
                                  </m:r>
                                  <m:r>
                                    <a:rPr lang="ru-RU" sz="1600" i="1"/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600" i="1"/>
                                      </m:ctrlPr>
                                    </m:sSubPr>
                                    <m:e>
                                      <m:r>
                                        <a:rPr lang="en-US" sz="1600" i="1"/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600" i="1"/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ru-RU" sz="1600" i="1"/>
                                  </m:ctrlPr>
                                </m:fPr>
                                <m:num>
                                  <m:r>
                                    <a:rPr lang="ru-RU" sz="1600" i="1"/>
                                    <m:t>𝑑</m:t>
                                  </m:r>
                                  <m:r>
                                    <a:rPr lang="ru-RU" sz="1600" i="1"/>
                                    <m:t>𝜔</m:t>
                                  </m:r>
                                </m:num>
                                <m:den>
                                  <m:r>
                                    <a:rPr lang="ru-RU" sz="1600" i="1"/>
                                    <m:t>𝑑𝑡</m:t>
                                  </m:r>
                                </m:den>
                              </m:f>
                              <m:r>
                                <a:rPr lang="ru-RU" sz="1600" i="1"/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/>
                                  </m:ctrlPr>
                                </m:sSubPr>
                                <m:e>
                                  <m:r>
                                    <a:rPr lang="en-US" sz="1600" i="1"/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/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/>
                                  </m:ctrlPr>
                                </m:sSubPr>
                                <m:e>
                                  <m:r>
                                    <a:rPr lang="ru-RU" sz="1600" i="1"/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/>
                                    <m:t>я</m:t>
                                  </m:r>
                                </m:sub>
                              </m:sSub>
                              <m:r>
                                <a:rPr lang="ru-RU" sz="1600" i="1"/>
                                <m:t>−</m:t>
                              </m:r>
                              <m:sSub>
                                <m:sSubPr>
                                  <m:ctrlPr>
                                    <a:rPr lang="ru-RU" sz="1600" i="1"/>
                                  </m:ctrlPr>
                                </m:sSubPr>
                                <m:e>
                                  <m:r>
                                    <a:rPr lang="en-US" sz="1600" i="1"/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/>
                                    <m:t>𝑐</m:t>
                                  </m:r>
                                </m:sub>
                              </m:sSub>
                              <m:r>
                                <a:rPr lang="ru-RU" sz="1600" i="1"/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" y="2468881"/>
                <a:ext cx="2504440" cy="1109856"/>
              </a:xfrm>
              <a:prstGeom prst="rect">
                <a:avLst/>
              </a:prstGeom>
              <a:blipFill>
                <a:blip r:embed="rId2"/>
                <a:stretch>
                  <a:fillRect r="-2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629920" y="3825240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459480" y="2562882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/>
                          </m:ctrlPr>
                        </m:sSubPr>
                        <m:e>
                          <m:r>
                            <a:rPr lang="en-US" sz="1400" i="1"/>
                            <m:t>𝑊</m:t>
                          </m:r>
                        </m:e>
                        <m:sub>
                          <m:r>
                            <a:rPr lang="ru-RU" sz="1400" i="1"/>
                            <m:t>дв</m:t>
                          </m:r>
                        </m:sub>
                      </m:sSub>
                      <m:d>
                        <m:dPr>
                          <m:ctrlPr>
                            <a:rPr lang="ru-RU" sz="1400" b="1" i="1"/>
                          </m:ctrlPr>
                        </m:dPr>
                        <m:e>
                          <m:r>
                            <a:rPr lang="en-US" sz="1400" i="1"/>
                            <m:t>𝑃</m:t>
                          </m:r>
                        </m:e>
                      </m:d>
                      <m:r>
                        <a:rPr lang="ru-RU" sz="1400" b="1" i="1"/>
                        <m:t>=</m:t>
                      </m:r>
                      <m:f>
                        <m:fPr>
                          <m:ctrlPr>
                            <a:rPr lang="ru-RU" sz="1400" i="1"/>
                          </m:ctrlPr>
                        </m:fPr>
                        <m:num>
                          <m:r>
                            <a:rPr lang="ru-RU" sz="1400" i="1"/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ru-RU" sz="1400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en-US" sz="1400" i="1"/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я</m:t>
                                  </m:r>
                                </m:sub>
                              </m:sSub>
                              <m:r>
                                <a:rPr lang="ru-RU" sz="1400" i="1"/>
                                <m:t>∙</m:t>
                              </m:r>
                              <m:r>
                                <a:rPr lang="en-US" sz="1400" i="1"/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ru-RU" sz="1400" i="1"/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/>
                            <m:t>∙</m:t>
                          </m:r>
                          <m:sSup>
                            <m:sSupPr>
                              <m:ctrlPr>
                                <a:rPr lang="ru-RU" sz="1400" i="1"/>
                              </m:ctrlPr>
                            </m:sSupPr>
                            <m:e>
                              <m:r>
                                <a:rPr lang="ru-RU" sz="1400" i="1"/>
                                <m:t>𝑝</m:t>
                              </m:r>
                            </m:e>
                            <m:sup>
                              <m:r>
                                <a:rPr lang="ru-RU" sz="1400" i="1"/>
                                <m:t>2</m:t>
                              </m:r>
                            </m:sup>
                          </m:sSup>
                          <m:r>
                            <a:rPr lang="ru-RU" sz="1400" i="1"/>
                            <m:t>+</m:t>
                          </m:r>
                          <m:f>
                            <m:fPr>
                              <m:ctrlPr>
                                <a:rPr lang="ru-RU" sz="1400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ru-RU" sz="1400" i="1"/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я</m:t>
                                  </m:r>
                                </m:sub>
                              </m:sSub>
                              <m:r>
                                <a:rPr lang="ru-RU" sz="1400" i="1"/>
                                <m:t>∙</m:t>
                              </m:r>
                              <m:r>
                                <a:rPr lang="en-US" sz="1400" i="1"/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ru-RU" sz="1400" i="1"/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/>
                            <m:t>∙</m:t>
                          </m:r>
                          <m:r>
                            <a:rPr lang="ru-RU" sz="1400" i="1"/>
                            <m:t>𝑝</m:t>
                          </m:r>
                          <m:r>
                            <a:rPr lang="ru-RU" sz="1400" i="1"/>
                            <m:t>+</m:t>
                          </m:r>
                          <m:sSub>
                            <m:sSubPr>
                              <m:ctrlPr>
                                <a:rPr lang="ru-RU" sz="1400" i="1"/>
                              </m:ctrlPr>
                            </m:sSubPr>
                            <m:e>
                              <m:r>
                                <a:rPr lang="ru-RU" sz="1400" i="1"/>
                                <m:t>𝐶</m:t>
                              </m:r>
                            </m:e>
                            <m:sub>
                              <m:r>
                                <a:rPr lang="ru-RU" sz="1400" i="1"/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2562882"/>
                <a:ext cx="2709268" cy="613501"/>
              </a:xfrm>
              <a:prstGeom prst="rect">
                <a:avLst/>
              </a:prstGeom>
              <a:blipFill>
                <a:blip r:embed="rId3"/>
                <a:stretch>
                  <a:fillRect l="-1126" b="-49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402238" y="3217043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459480" y="3869557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/>
                          </m:ctrlPr>
                        </m:sSubPr>
                        <m:e>
                          <m:r>
                            <a:rPr lang="en-US" sz="1400" i="1"/>
                            <m:t>𝑊</m:t>
                          </m:r>
                        </m:e>
                        <m:sub>
                          <m:r>
                            <a:rPr lang="ru-RU" sz="1400" i="1"/>
                            <m:t>вв</m:t>
                          </m:r>
                        </m:sub>
                      </m:sSub>
                      <m:d>
                        <m:dPr>
                          <m:ctrlPr>
                            <a:rPr lang="ru-RU" sz="1400" b="1" i="1"/>
                          </m:ctrlPr>
                        </m:dPr>
                        <m:e>
                          <m:r>
                            <a:rPr lang="en-US" sz="1400" i="1"/>
                            <m:t>𝑃</m:t>
                          </m:r>
                        </m:e>
                      </m:d>
                      <m:r>
                        <a:rPr lang="ru-RU" sz="1400" b="1" i="1"/>
                        <m:t>=</m:t>
                      </m:r>
                      <m:f>
                        <m:fPr>
                          <m:ctrlPr>
                            <a:rPr lang="ru-RU" sz="1400" i="1"/>
                          </m:ctrlPr>
                        </m:fPr>
                        <m:num>
                          <m:f>
                            <m:fPr>
                              <m:ctrlPr>
                                <a:rPr lang="ru-RU" sz="1400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ru-RU" sz="1400" i="1"/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en-US" sz="1400" i="1"/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/>
                            <m:t>∙</m:t>
                          </m:r>
                          <m:r>
                            <a:rPr lang="ru-RU" sz="1400" i="1"/>
                            <m:t>𝑝</m:t>
                          </m:r>
                          <m:r>
                            <a:rPr lang="ru-RU" sz="1400" i="1"/>
                            <m:t> + </m:t>
                          </m:r>
                          <m:f>
                            <m:fPr>
                              <m:ctrlPr>
                                <a:rPr lang="ru-RU" sz="1400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ru-RU" sz="1400" i="1"/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ru-RU" sz="1400" i="1"/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u-RU" sz="1400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en-US" sz="1400" i="1"/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я</m:t>
                                  </m:r>
                                </m:sub>
                              </m:sSub>
                              <m:r>
                                <a:rPr lang="ru-RU" sz="1400" i="1"/>
                                <m:t>∙</m:t>
                              </m:r>
                              <m:r>
                                <a:rPr lang="en-US" sz="1400" i="1"/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ru-RU" sz="1400" i="1"/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/>
                            <m:t>∙</m:t>
                          </m:r>
                          <m:sSup>
                            <m:sSupPr>
                              <m:ctrlPr>
                                <a:rPr lang="ru-RU" sz="1400" i="1"/>
                              </m:ctrlPr>
                            </m:sSupPr>
                            <m:e>
                              <m:r>
                                <a:rPr lang="ru-RU" sz="1400" i="1"/>
                                <m:t>𝑝</m:t>
                              </m:r>
                            </m:e>
                            <m:sup>
                              <m:r>
                                <a:rPr lang="ru-RU" sz="1400" i="1"/>
                                <m:t>2</m:t>
                              </m:r>
                            </m:sup>
                          </m:sSup>
                          <m:r>
                            <a:rPr lang="ru-RU" sz="1400" i="1"/>
                            <m:t>+</m:t>
                          </m:r>
                          <m:f>
                            <m:fPr>
                              <m:ctrlPr>
                                <a:rPr lang="ru-RU" sz="1400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ru-RU" sz="1400" i="1"/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я</m:t>
                                  </m:r>
                                </m:sub>
                              </m:sSub>
                              <m:r>
                                <a:rPr lang="ru-RU" sz="1400" i="1"/>
                                <m:t>∙</m:t>
                              </m:r>
                              <m:r>
                                <a:rPr lang="en-US" sz="1400" i="1"/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ru-RU" sz="1400" i="1"/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/>
                            <m:t>∙</m:t>
                          </m:r>
                          <m:r>
                            <a:rPr lang="ru-RU" sz="1400" i="1"/>
                            <m:t>𝑝</m:t>
                          </m:r>
                          <m:r>
                            <a:rPr lang="ru-RU" sz="1400" i="1"/>
                            <m:t>+</m:t>
                          </m:r>
                          <m:sSub>
                            <m:sSubPr>
                              <m:ctrlPr>
                                <a:rPr lang="ru-RU" sz="1400" i="1"/>
                              </m:ctrlPr>
                            </m:sSubPr>
                            <m:e>
                              <m:r>
                                <a:rPr lang="ru-RU" sz="1400" i="1"/>
                                <m:t>𝐶</m:t>
                              </m:r>
                            </m:e>
                            <m:sub>
                              <m:r>
                                <a:rPr lang="ru-RU" sz="1400" i="1"/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3869557"/>
                <a:ext cx="2704458" cy="789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396929" y="4698214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445158" y="3150590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/>
                        <m:t>𝜔</m:t>
                      </m:r>
                      <m:r>
                        <a:rPr lang="ru-RU" sz="1400" i="1"/>
                        <m:t>=</m:t>
                      </m:r>
                      <m:f>
                        <m:fPr>
                          <m:ctrlPr>
                            <a:rPr lang="ru-RU" sz="1400" i="1"/>
                          </m:ctrlPr>
                        </m:fPr>
                        <m:num>
                          <m:r>
                            <a:rPr lang="ru-RU" sz="1400" i="1"/>
                            <m:t>1</m:t>
                          </m:r>
                        </m:num>
                        <m:den>
                          <m:r>
                            <a:rPr lang="ru-RU" sz="1400" i="1"/>
                            <m:t>𝑝</m:t>
                          </m:r>
                        </m:den>
                      </m:f>
                      <m:d>
                        <m:dPr>
                          <m:ctrlPr>
                            <a:rPr lang="ru-RU" sz="1400" i="1"/>
                          </m:ctrlPr>
                        </m:dPr>
                        <m:e>
                          <m:r>
                            <a:rPr lang="ru-RU" sz="1400" i="1"/>
                            <m:t>−</m:t>
                          </m:r>
                          <m:f>
                            <m:fPr>
                              <m:ctrlPr>
                                <a:rPr lang="ru-RU" sz="1400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ru-RU" sz="1400" i="1"/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/>
                                  </m:ctrlPr>
                                </m:sSubPr>
                                <m:e>
                                  <m:r>
                                    <a:rPr lang="en-US" sz="1400" i="1"/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/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/>
                            <m:t>∗</m:t>
                          </m:r>
                          <m:r>
                            <a:rPr lang="ru-RU" sz="1400" i="1"/>
                            <m:t>𝜔</m:t>
                          </m:r>
                          <m:r>
                            <a:rPr lang="ru-RU" sz="1400" i="1"/>
                            <m:t>−</m:t>
                          </m:r>
                          <m:f>
                            <m:fPr>
                              <m:ctrlPr>
                                <a:rPr lang="ru-RU" sz="1400" i="1"/>
                              </m:ctrlPr>
                            </m:fPr>
                            <m:num>
                              <m:r>
                                <a:rPr lang="ru-RU" sz="1400" i="1"/>
                                <m:t>1</m:t>
                              </m:r>
                            </m:num>
                            <m:den>
                              <m:r>
                                <a:rPr lang="ru-RU" sz="1400" i="1"/>
                                <m:t>𝐽</m:t>
                              </m:r>
                            </m:den>
                          </m:f>
                          <m:r>
                            <a:rPr lang="ru-RU" sz="1400" i="1"/>
                            <m:t>∗</m:t>
                          </m:r>
                          <m:r>
                            <a:rPr lang="ru-RU" sz="1400" i="1"/>
                            <m:t>𝑀</m:t>
                          </m:r>
                          <m:r>
                            <a:rPr lang="ru-RU" sz="1400" i="1"/>
                            <m:t>+</m:t>
                          </m:r>
                          <m:f>
                            <m:fPr>
                              <m:ctrlPr>
                                <a:rPr lang="ru-RU" sz="1400" i="1"/>
                              </m:ctrlPr>
                            </m:fPr>
                            <m:num>
                              <m:r>
                                <a:rPr lang="ru-RU" sz="1400" i="1"/>
                                <m:t>1</m:t>
                              </m:r>
                            </m:num>
                            <m:den>
                              <m:r>
                                <a:rPr lang="ru-RU" sz="1400" i="1"/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400" i="1"/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400" i="1"/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/>
                                      </m:ctrlPr>
                                    </m:sSubPr>
                                    <m:e>
                                      <m:r>
                                        <a:rPr lang="ru-RU" sz="1400" i="1"/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/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/>
                                      </m:ctrlPr>
                                    </m:sSubPr>
                                    <m:e>
                                      <m:r>
                                        <a:rPr lang="en-US" sz="14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/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/>
                                    <m:t>∙</m:t>
                                  </m:r>
                                  <m:r>
                                    <a:rPr lang="en-US" sz="1400" i="1"/>
                                    <m:t>𝐽</m:t>
                                  </m:r>
                                </m:den>
                              </m:f>
                              <m:r>
                                <a:rPr lang="ru-RU" sz="1400" i="1"/>
                                <m:t>∗</m:t>
                              </m:r>
                              <m:r>
                                <a:rPr lang="ru-RU" sz="1400" i="1"/>
                                <m:t>𝑈</m:t>
                              </m:r>
                              <m:r>
                                <a:rPr lang="ru-RU" sz="1400" i="1"/>
                                <m:t>−</m:t>
                              </m:r>
                              <m:f>
                                <m:fPr>
                                  <m:ctrlPr>
                                    <a:rPr lang="ru-RU" sz="1400" i="1"/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/>
                                      </m:ctrlPr>
                                    </m:sSubPr>
                                    <m:e>
                                      <m:r>
                                        <a:rPr lang="ru-RU" sz="1400" i="1"/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ru-RU" sz="1400" i="1"/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/>
                                      </m:ctrlPr>
                                    </m:sSubPr>
                                    <m:e>
                                      <m:r>
                                        <a:rPr lang="en-US" sz="14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/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/>
                                    <m:t>∙</m:t>
                                  </m:r>
                                  <m:r>
                                    <a:rPr lang="en-US" sz="1400" i="1"/>
                                    <m:t>𝐽</m:t>
                                  </m:r>
                                </m:den>
                              </m:f>
                              <m:r>
                                <a:rPr lang="ru-RU" sz="1400" i="1"/>
                                <m:t>∗</m:t>
                              </m:r>
                              <m:r>
                                <a:rPr lang="ru-RU" sz="1400" i="1"/>
                                <m:t>𝑀</m:t>
                              </m:r>
                              <m:r>
                                <a:rPr lang="ru-RU" sz="1400" i="1"/>
                                <m:t>−</m:t>
                              </m:r>
                              <m:f>
                                <m:fPr>
                                  <m:ctrlPr>
                                    <a:rPr lang="ru-RU" sz="1400" i="1"/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/>
                                      </m:ctrlPr>
                                    </m:sSubPr>
                                    <m:e>
                                      <m:r>
                                        <a:rPr lang="ru-RU" sz="1400" i="1"/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/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ru-RU" sz="1400" i="1"/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ru-RU" sz="1400" i="1"/>
                                      </m:ctrlPr>
                                    </m:sSubPr>
                                    <m:e>
                                      <m:r>
                                        <a:rPr lang="ru-RU" sz="1400" i="1"/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/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/>
                                      </m:ctrlPr>
                                    </m:sSubPr>
                                    <m:e>
                                      <m:r>
                                        <a:rPr lang="en-US" sz="14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/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/>
                                    <m:t>∙</m:t>
                                  </m:r>
                                  <m:r>
                                    <a:rPr lang="en-US" sz="1400" i="1"/>
                                    <m:t>𝐽</m:t>
                                  </m:r>
                                </m:den>
                              </m:f>
                              <m:r>
                                <a:rPr lang="ru-RU" sz="1400" i="1"/>
                                <m:t>∗</m:t>
                              </m:r>
                              <m:r>
                                <a:rPr lang="ru-RU" sz="1400" i="1"/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158" y="3150590"/>
                <a:ext cx="5240089" cy="5568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6445158" y="3882606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lang="en-US" sz="1600" dirty="0"/>
              <a:t>Simulink</a:t>
            </a:r>
            <a:endParaRPr lang="ru-RU" sz="160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CFDC513-8AFD-74A0-E210-B4BCB3F82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937" y="769457"/>
            <a:ext cx="5752174" cy="13144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059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Структурная схема одноканальной САУ (канал управляется по углу)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25F36CE-CD2F-D9F9-E643-68C7FE10D5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5" r="4405" b="87873"/>
          <a:stretch/>
        </p:blipFill>
        <p:spPr>
          <a:xfrm>
            <a:off x="677063" y="927541"/>
            <a:ext cx="5124450" cy="102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1016</Words>
  <Application>Microsoft Office PowerPoint</Application>
  <PresentationFormat>Широкоэкранный</PresentationFormat>
  <Paragraphs>205</Paragraphs>
  <Slides>21</Slides>
  <Notes>0</Notes>
  <HiddenSlides>4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Тема Office</vt:lpstr>
      <vt:lpstr>Система автоматического управления приводами инвалидной коляски с расширенными функциональными возможностями</vt:lpstr>
      <vt:lpstr>Актуальность</vt:lpstr>
      <vt:lpstr>Типовые проблемы</vt:lpstr>
      <vt:lpstr>Существующие решения</vt:lpstr>
      <vt:lpstr>Сравнение существующих решений и их классификация</vt:lpstr>
      <vt:lpstr>Идея проекта</vt:lpstr>
      <vt:lpstr>Основные пункты из технического задания</vt:lpstr>
      <vt:lpstr>Подбор электроприводов</vt:lpstr>
      <vt:lpstr>Проектирование одноканальной САУ</vt:lpstr>
      <vt:lpstr>Настройка регуляторов одноканальной САУ (привод колеса)</vt:lpstr>
      <vt:lpstr>Настройка регуляторов одноканальной САУ (привод колеса)</vt:lpstr>
      <vt:lpstr>Проверка устойчивости одноканальной САУ (привод колеса)</vt:lpstr>
      <vt:lpstr>Настройка регуляторов одноканальной САУ (привод подъема шасси)</vt:lpstr>
      <vt:lpstr>Проверка устойчивости одноканальной САУ (привод подъема шасси)</vt:lpstr>
      <vt:lpstr>Функциональная схема многоканальной САУ</vt:lpstr>
      <vt:lpstr>Структурная схема многоканальной САУ</vt:lpstr>
      <vt:lpstr>Формирование траектории движения робота</vt:lpstr>
      <vt:lpstr>Формирование траектории движения робота</vt:lpstr>
      <vt:lpstr>Заезд робота в транспорт</vt:lpstr>
      <vt:lpstr>Алгоритм работы многоканальной САУ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81</cp:revision>
  <dcterms:created xsi:type="dcterms:W3CDTF">2023-10-19T08:59:10Z</dcterms:created>
  <dcterms:modified xsi:type="dcterms:W3CDTF">2023-12-13T18:13:44Z</dcterms:modified>
</cp:coreProperties>
</file>